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5"/>
  </p:notesMasterIdLst>
  <p:handoutMasterIdLst>
    <p:handoutMasterId r:id="rId16"/>
  </p:handoutMasterIdLst>
  <p:sldIdLst>
    <p:sldId id="328" r:id="rId3"/>
    <p:sldId id="323" r:id="rId4"/>
    <p:sldId id="326" r:id="rId5"/>
    <p:sldId id="329" r:id="rId6"/>
    <p:sldId id="330" r:id="rId7"/>
    <p:sldId id="333" r:id="rId8"/>
    <p:sldId id="335" r:id="rId9"/>
    <p:sldId id="339" r:id="rId10"/>
    <p:sldId id="340" r:id="rId11"/>
    <p:sldId id="348" r:id="rId12"/>
    <p:sldId id="346" r:id="rId13"/>
    <p:sldId id="347" r:id="rId14"/>
  </p:sldIdLst>
  <p:sldSz cx="9144000" cy="6858000" type="screen4x3"/>
  <p:notesSz cx="6805613" cy="99393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B3D7"/>
    <a:srgbClr val="53B1FF"/>
    <a:srgbClr val="FBFF65"/>
    <a:srgbClr val="FFFFFF"/>
    <a:srgbClr val="8EB4E3"/>
    <a:srgbClr val="06A5F4"/>
    <a:srgbClr val="031D71"/>
    <a:srgbClr val="ED13D3"/>
    <a:srgbClr val="17FB05"/>
    <a:srgbClr val="800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4" autoAdjust="0"/>
  </p:normalViewPr>
  <p:slideViewPr>
    <p:cSldViewPr>
      <p:cViewPr varScale="1">
        <p:scale>
          <a:sx n="62" d="100"/>
          <a:sy n="62" d="100"/>
        </p:scale>
        <p:origin x="-8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4FE78-6993-43AD-BAE7-8AF7CF85E9B7}" type="datetimeFigureOut">
              <a:rPr lang="en-US" smtClean="0"/>
              <a:pPr/>
              <a:t>7/7/2012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B7C66-F7F8-480A-8578-EA02F559FF1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713116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0A81E-BDD7-4B90-AF4C-8D2287CA85B5}" type="datetimeFigureOut">
              <a:rPr lang="en-US" smtClean="0"/>
              <a:pPr/>
              <a:t>7/7/2012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1519A-4221-40AC-8614-FCE47583892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53990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519A-4221-40AC-8614-FCE47583892F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519A-4221-40AC-8614-FCE47583892F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519A-4221-40AC-8614-FCE47583892F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519A-4221-40AC-8614-FCE47583892F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519A-4221-40AC-8614-FCE47583892F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519A-4221-40AC-8614-FCE47583892F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42794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29344-943B-4D6D-9B50-4BF73EE551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AAE4C-20B8-4641-A83A-5047281C1F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E9035-5F0D-45B3-93F2-39F66DC547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8F81B-DC58-4471-BC9F-2E3B079747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14D48-472B-4878-8F8B-000EF1DA29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5F424-CC91-480A-A2C5-FFA68A4E10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1B5E6-2084-4134-83AB-C5B2E9364E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3EBB5-5D12-40E5-85AC-B268483E1C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A18A2-B640-4139-8C43-FE5309E155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70B2E-95A5-477F-A2F6-A1B6E31256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0D667-C9C3-4C2C-9E9F-EB6686C9DB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94720-F31E-4ED7-82FB-5262F6F592B4}" type="datetimeFigureOut">
              <a:rPr lang="de-DE" smtClean="0"/>
              <a:pPr/>
              <a:t>07.07.2012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98BD-4AFF-4C6A-9107-9F989C9DBBD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-1" charset="0"/>
                <a:ea typeface="+mn-ea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-1" charset="0"/>
                <a:ea typeface="+mn-ea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5DF095-DA2F-44B5-96D4-2FF5C54E8865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" charset="-128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4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Titl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501650" y="1536700"/>
            <a:ext cx="7888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32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Pair-formation in the herbivorous rabbitfish </a:t>
            </a:r>
            <a:r>
              <a:rPr lang="de-DE" sz="3200" b="1" i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Siganus doliatus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0" y="2610683"/>
            <a:ext cx="677386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de-DE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Simon J. </a:t>
            </a:r>
            <a:r>
              <a:rPr lang="de-DE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Brandl</a:t>
            </a:r>
            <a:r>
              <a:rPr lang="de-DE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*† &amp; David R. </a:t>
            </a:r>
            <a:r>
              <a:rPr lang="de-DE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Bellwood</a:t>
            </a:r>
            <a:r>
              <a:rPr lang="de-DE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*† </a:t>
            </a: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de-DE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*School of Marine and Tropical Biology, James Cook University</a:t>
            </a:r>
          </a:p>
          <a:p>
            <a:r>
              <a:rPr lang="de-DE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†ARC Centre of Excellence for Coral Reef Studies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8" name="Picture 10" descr="JCU_Logo_MON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500042"/>
            <a:ext cx="18288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4929198"/>
            <a:ext cx="2802204" cy="167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07053" flipH="1">
            <a:off x="-2341939" y="3069998"/>
            <a:ext cx="2192587" cy="136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84061">
            <a:off x="4920585" y="1346957"/>
            <a:ext cx="1428760" cy="252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58346" y="3357562"/>
            <a:ext cx="1428752" cy="250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BFF65">
                <a:alpha val="40000"/>
              </a:srgbClr>
            </a:glow>
          </a:effec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42" y="3000380"/>
            <a:ext cx="1285876" cy="128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214282" y="285728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International Coral Reef Symposium 2012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4" name="Picture 13" descr="Sdoliatuspptcolou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2101706" y="2610860"/>
            <a:ext cx="2425398" cy="1726887"/>
          </a:xfrm>
          <a:prstGeom prst="rect">
            <a:avLst/>
          </a:prstGeom>
        </p:spPr>
      </p:pic>
      <p:pic>
        <p:nvPicPr>
          <p:cNvPr id="18" name="Picture 17" descr="Sdoliatuspptcolour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767557">
            <a:off x="4605901" y="3025836"/>
            <a:ext cx="2548818" cy="1672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07 -2.22222E-6 L 0.25191 0.120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0" y="6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1625 -0.036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-18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0.12778 0.056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0" y="2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21562 -0.087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00" y="-4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282" y="285728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US" sz="2800" b="1" baseline="-25000" dirty="0" err="1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Siganidae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0" y="1000108"/>
            <a:ext cx="795637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28 species, 16 pairing</a:t>
            </a:r>
          </a:p>
          <a:p>
            <a:pPr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colouration, body shape</a:t>
            </a:r>
            <a:endParaRPr lang="de-DE" sz="24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herbivorous</a:t>
            </a:r>
          </a:p>
          <a:p>
            <a:endParaRPr lang="de-DE" sz="2200" b="1" i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3764"/>
          <a:stretch>
            <a:fillRect/>
          </a:stretch>
        </p:blipFill>
        <p:spPr bwMode="auto">
          <a:xfrm>
            <a:off x="3929058" y="2091382"/>
            <a:ext cx="2071702" cy="157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 l="3378" r="1689"/>
          <a:stretch>
            <a:fillRect/>
          </a:stretch>
        </p:blipFill>
        <p:spPr bwMode="auto">
          <a:xfrm>
            <a:off x="6143636" y="2091382"/>
            <a:ext cx="2000263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3675470"/>
            <a:ext cx="2071702" cy="15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3663018"/>
            <a:ext cx="2000264" cy="154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0.00034 -0.0439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00382 -0.0421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023 L 0.00035 0.0416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0186 L 1.11022E-16 0.04422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Aims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0" y="1000132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1. How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common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is pair-formation?</a:t>
            </a:r>
          </a:p>
          <a:p>
            <a:pPr algn="ctr"/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de-DE" sz="28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. How </a:t>
            </a:r>
            <a:r>
              <a:rPr lang="de-DE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tight</a:t>
            </a:r>
            <a:r>
              <a:rPr lang="de-DE" sz="28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is the bond between pairs?</a:t>
            </a:r>
          </a:p>
          <a:p>
            <a:pPr algn="ctr"/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de-DE" sz="36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What is the </a:t>
            </a:r>
            <a:r>
              <a:rPr lang="de-DE" sz="36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de-DE" sz="36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of pair-formation?</a:t>
            </a:r>
          </a:p>
          <a:p>
            <a:r>
              <a:rPr lang="de-DE" sz="2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1487" y="1300165"/>
            <a:ext cx="3303587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Methods 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0" y="1000108"/>
            <a:ext cx="55006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176213" indent="-176213"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underwater visual censuses</a:t>
            </a:r>
          </a:p>
          <a:p>
            <a:pPr marL="176213" indent="-176213"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-176213"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histology</a:t>
            </a:r>
          </a:p>
          <a:p>
            <a:pPr marL="176213" indent="-176213"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-176213"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behavioural observations</a:t>
            </a:r>
          </a:p>
          <a:p>
            <a:pPr marL="176213" indent="-176213"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-176213"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acoustic telemetry</a:t>
            </a:r>
          </a:p>
          <a:p>
            <a:pPr marL="176213" indent="-176213"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-176213">
              <a:buFont typeface="Times New Roman" pitchFamily="18" charset="0"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255928"/>
            <a:ext cx="3071803" cy="2458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 rot="5400000" flipH="1" flipV="1">
            <a:off x="6954343" y="3679603"/>
            <a:ext cx="438888" cy="34579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H="1" flipV="1">
            <a:off x="7037466" y="3679888"/>
            <a:ext cx="437748" cy="34636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H="1" flipV="1">
            <a:off x="7109189" y="3680173"/>
            <a:ext cx="436608" cy="34693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7180914" y="3687299"/>
            <a:ext cx="435467" cy="34749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715272" y="3357562"/>
            <a:ext cx="417228" cy="816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715272" y="3429000"/>
            <a:ext cx="417798" cy="805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715272" y="3500438"/>
            <a:ext cx="418368" cy="794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715272" y="3571876"/>
            <a:ext cx="490376" cy="782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358214" y="3357562"/>
            <a:ext cx="573214" cy="8169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358214" y="3429000"/>
            <a:ext cx="580624" cy="7217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358214" y="3500438"/>
            <a:ext cx="580054" cy="626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358214" y="3571876"/>
            <a:ext cx="579484" cy="5312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/>
          <a:srcRect t="10809"/>
          <a:stretch>
            <a:fillRect/>
          </a:stretch>
        </p:blipFill>
        <p:spPr bwMode="auto">
          <a:xfrm>
            <a:off x="6056328" y="4714884"/>
            <a:ext cx="3087672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 descr="C:\Users\Simon\Desktop\Orpheus\IMG_13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2804"/>
            <a:ext cx="3039395" cy="2125196"/>
          </a:xfrm>
          <a:prstGeom prst="rect">
            <a:avLst/>
          </a:prstGeom>
          <a:noFill/>
        </p:spPr>
      </p:pic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4714859"/>
            <a:ext cx="3284573" cy="214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Results and Interpretation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TextBox 31"/>
          <p:cNvSpPr txBox="1"/>
          <p:nvPr/>
        </p:nvSpPr>
        <p:spPr>
          <a:xfrm>
            <a:off x="-32" y="1000108"/>
            <a:ext cx="32147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2563" indent="-182563"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669 individuals,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451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pairs (67.4%)</a:t>
            </a:r>
          </a:p>
          <a:p>
            <a:pPr marL="182563" indent="-182563">
              <a:buFont typeface="Times New Roman" pitchFamily="18" charset="0"/>
              <a:buChar char="›"/>
            </a:pPr>
            <a:endParaRPr lang="de-DE" sz="24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2563" indent="-182563">
              <a:buFont typeface="Times New Roman" pitchFamily="18" charset="0"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size classes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, all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zones 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but outer-flat </a:t>
            </a:r>
          </a:p>
          <a:p>
            <a:pPr marL="182563" indent="-182563"/>
            <a:endParaRPr lang="en-AU" sz="2400" b="1" dirty="0" smtClean="0">
              <a:solidFill>
                <a:srgbClr val="95B3D7"/>
              </a:solidFill>
              <a:latin typeface="Times New Roman"/>
              <a:ea typeface="Calibri"/>
            </a:endParaRPr>
          </a:p>
          <a:p>
            <a:pPr marL="182563" indent="-182563">
              <a:buFont typeface="Times New Roman" pitchFamily="18" charset="0"/>
              <a:buChar char="›"/>
            </a:pPr>
            <a:r>
              <a:rPr lang="en-AU" sz="2400" dirty="0" smtClean="0">
                <a:solidFill>
                  <a:srgbClr val="95B3D7"/>
                </a:solidFill>
                <a:latin typeface="Times New Roman"/>
                <a:ea typeface="Calibri"/>
              </a:rPr>
              <a:t>pairing  </a:t>
            </a:r>
            <a:r>
              <a:rPr lang="en-AU" sz="2400" b="1" dirty="0" smtClean="0">
                <a:solidFill>
                  <a:srgbClr val="95B3D7"/>
                </a:solidFill>
                <a:latin typeface="Times New Roman"/>
                <a:ea typeface="Calibri"/>
              </a:rPr>
              <a:t>most common</a:t>
            </a:r>
            <a:r>
              <a:rPr lang="en-AU" sz="2400" dirty="0" smtClean="0">
                <a:solidFill>
                  <a:srgbClr val="95B3D7"/>
                </a:solidFill>
                <a:latin typeface="Times New Roman"/>
                <a:ea typeface="Calibri"/>
              </a:rPr>
              <a:t> social system</a:t>
            </a:r>
          </a:p>
          <a:p>
            <a:pPr marL="85725" indent="-85725"/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33" descr="Pairingabundancepp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3" y="981898"/>
            <a:ext cx="5715040" cy="5804688"/>
          </a:xfrm>
          <a:prstGeom prst="rect">
            <a:avLst/>
          </a:prstGeom>
          <a:effectLst/>
        </p:spPr>
      </p:pic>
      <p:pic>
        <p:nvPicPr>
          <p:cNvPr id="36" name="Picture 35" descr="Pairingabundancehlpp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8992" y="981897"/>
            <a:ext cx="5715041" cy="5804689"/>
          </a:xfrm>
          <a:prstGeom prst="rect">
            <a:avLst/>
          </a:prstGeom>
          <a:effectLst/>
        </p:spPr>
      </p:pic>
      <p:pic>
        <p:nvPicPr>
          <p:cNvPr id="11" name="Picture 10" descr="Socialxreefzoneppthighligh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7554" y="1000108"/>
            <a:ext cx="5786478" cy="5742526"/>
          </a:xfrm>
          <a:prstGeom prst="rect">
            <a:avLst/>
          </a:prstGeom>
          <a:effectLst/>
        </p:spPr>
      </p:pic>
      <p:pic>
        <p:nvPicPr>
          <p:cNvPr id="12" name="Picture 11" descr="Reefprofil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438" y="4853456"/>
            <a:ext cx="3143240" cy="1433064"/>
          </a:xfrm>
          <a:prstGeom prst="rect">
            <a:avLst/>
          </a:prstGeom>
        </p:spPr>
      </p:pic>
      <p:pic>
        <p:nvPicPr>
          <p:cNvPr id="13" name="Picture 12" descr="Sdoliatusppt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57356" y="5643578"/>
            <a:ext cx="1390926" cy="785818"/>
          </a:xfrm>
          <a:prstGeom prst="rect">
            <a:avLst/>
          </a:prstGeom>
        </p:spPr>
      </p:pic>
      <p:pic>
        <p:nvPicPr>
          <p:cNvPr id="15" name="Picture 14" descr="Sdoliatusppt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42976" y="5202434"/>
            <a:ext cx="955474" cy="539805"/>
          </a:xfrm>
          <a:prstGeom prst="rect">
            <a:avLst/>
          </a:prstGeom>
        </p:spPr>
      </p:pic>
      <p:pic>
        <p:nvPicPr>
          <p:cNvPr id="16" name="Picture 15" descr="Sdoliatusppt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1472" y="4876323"/>
            <a:ext cx="669722" cy="378366"/>
          </a:xfrm>
          <a:prstGeom prst="rect">
            <a:avLst/>
          </a:prstGeom>
        </p:spPr>
      </p:pic>
      <p:pic>
        <p:nvPicPr>
          <p:cNvPr id="17" name="Picture 16" descr="Sdoliatusppt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2844" y="4572008"/>
            <a:ext cx="526846" cy="297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Results and Interpretation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 descr="Figure 3ppt.png"/>
          <p:cNvPicPr>
            <a:picLocks noChangeAspect="1"/>
          </p:cNvPicPr>
          <p:nvPr/>
        </p:nvPicPr>
        <p:blipFill>
          <a:blip r:embed="rId5" cstate="print"/>
          <a:srcRect b="32143"/>
          <a:stretch>
            <a:fillRect/>
          </a:stretch>
        </p:blipFill>
        <p:spPr>
          <a:xfrm>
            <a:off x="1142976" y="1000108"/>
            <a:ext cx="6643702" cy="5822528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4572000" y="1357298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indent="-177800">
              <a:buFontTx/>
              <a:buChar char="›"/>
            </a:pPr>
            <a:r>
              <a:rPr lang="en-AU" sz="2400" b="1" dirty="0" smtClean="0">
                <a:solidFill>
                  <a:srgbClr val="95B3D7"/>
                </a:solidFill>
                <a:latin typeface="Times New Roman"/>
                <a:ea typeface="Calibri"/>
              </a:rPr>
              <a:t>home range: 1.53 ha</a:t>
            </a:r>
            <a:r>
              <a:rPr lang="en-AU" sz="2400" dirty="0" smtClean="0">
                <a:solidFill>
                  <a:srgbClr val="95B3D7"/>
                </a:solidFill>
                <a:latin typeface="Times New Roman"/>
                <a:ea typeface="Calibri"/>
              </a:rPr>
              <a:t> </a:t>
            </a:r>
          </a:p>
          <a:p>
            <a:pPr marL="177800" indent="-177800">
              <a:buFontTx/>
              <a:buChar char="›"/>
            </a:pPr>
            <a:r>
              <a:rPr lang="en-AU" sz="2400" b="1" dirty="0" smtClean="0">
                <a:solidFill>
                  <a:srgbClr val="95B3D7"/>
                </a:solidFill>
                <a:latin typeface="Times New Roman"/>
                <a:ea typeface="Calibri"/>
              </a:rPr>
              <a:t>core area: 0.31 ha</a:t>
            </a:r>
            <a:endParaRPr lang="en-AU" sz="2400" dirty="0" smtClean="0">
              <a:solidFill>
                <a:srgbClr val="95B3D7"/>
              </a:solidFill>
              <a:latin typeface="Times New Roman"/>
              <a:ea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5143512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Tx/>
              <a:buChar char="›"/>
            </a:pPr>
            <a:r>
              <a:rPr lang="en-AU" sz="2400" dirty="0" smtClean="0">
                <a:solidFill>
                  <a:srgbClr val="95B3D7"/>
                </a:solidFill>
                <a:latin typeface="Times New Roman"/>
                <a:cs typeface="Times New Roman" pitchFamily="18" charset="0"/>
              </a:rPr>
              <a:t>mean difference </a:t>
            </a:r>
            <a:r>
              <a:rPr lang="en-AU" sz="2400" b="1" dirty="0" smtClean="0">
                <a:solidFill>
                  <a:srgbClr val="95B3D7"/>
                </a:solidFill>
                <a:latin typeface="Times New Roman"/>
                <a:cs typeface="Times New Roman" pitchFamily="18" charset="0"/>
              </a:rPr>
              <a:t>0.22 ha</a:t>
            </a:r>
            <a:endParaRPr lang="en-AU" sz="2400" dirty="0" smtClean="0">
              <a:solidFill>
                <a:srgbClr val="95B3D7"/>
              </a:solidFill>
              <a:latin typeface="Times New Roman"/>
              <a:cs typeface="Times New Roman" pitchFamily="18" charset="0"/>
            </a:endParaRPr>
          </a:p>
          <a:p>
            <a:pPr marL="177800" indent="-177800"/>
            <a:endParaRPr lang="en-AU" sz="2400" dirty="0" smtClean="0">
              <a:solidFill>
                <a:srgbClr val="95B3D7"/>
              </a:solidFill>
              <a:latin typeface="Times New Roman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 l="22244" t="11008" r="30315" b="15480"/>
          <a:stretch>
            <a:fillRect/>
          </a:stretch>
        </p:blipFill>
        <p:spPr bwMode="auto">
          <a:xfrm>
            <a:off x="1071538" y="1028108"/>
            <a:ext cx="6715172" cy="595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5" descr="HR1pptcolou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00562" y="2996952"/>
            <a:ext cx="4643438" cy="3826044"/>
          </a:xfrm>
          <a:prstGeom prst="rect">
            <a:avLst/>
          </a:prstGeom>
        </p:spPr>
      </p:pic>
      <p:pic>
        <p:nvPicPr>
          <p:cNvPr id="17" name="Picture 16" descr="HR2pptcolou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000109"/>
            <a:ext cx="4498355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Results and Interpretation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Reproduction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0" y="1004059"/>
            <a:ext cx="9144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buFontTx/>
              <a:buChar char="›"/>
            </a:pPr>
            <a:endParaRPr lang="de-DE" sz="24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lvl="0" indent="-177800">
              <a:buFontTx/>
              <a:buChar char="›"/>
            </a:pP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reproductive </a:t>
            </a:r>
            <a:r>
              <a:rPr lang="de-DE" sz="2400" b="1" dirty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</a:p>
          <a:p>
            <a:endParaRPr lang="de-DE" sz="20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lvl="0" indent="-177800">
              <a:buFontTx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pairing almost 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ubiquitous 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high fidelity</a:t>
            </a:r>
            <a:endParaRPr lang="de-DE" sz="20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de-DE" sz="20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indent="-177800">
              <a:buFontTx/>
              <a:buChar char="›"/>
            </a:pP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maturity-dependent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onset of pairs (95% mature)</a:t>
            </a:r>
          </a:p>
          <a:p>
            <a:pPr marL="177800" indent="-177800">
              <a:buFontTx/>
              <a:buChar char="›"/>
            </a:pP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indent="-177800">
              <a:buFontTx/>
              <a:buChar char="›"/>
            </a:pP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size differences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small 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(8.6% of TL; </a:t>
            </a:r>
            <a:r>
              <a:rPr lang="de-DE" sz="2400" i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de-DE" sz="2400" i="1" baseline="30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= 0.7, </a:t>
            </a:r>
            <a:r>
              <a:rPr lang="de-DE" sz="2400" b="1" i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&lt; 0.001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de-DE" sz="24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5074" y="4797151"/>
            <a:ext cx="2338925" cy="206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http://marinefishmaster.com/marinegallery/thumbs/lrg-232-pair_of_green_mandarin_fish_in_the_ree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6512" y="4869160"/>
            <a:ext cx="2651787" cy="1988840"/>
          </a:xfrm>
          <a:prstGeom prst="rect">
            <a:avLst/>
          </a:prstGeom>
          <a:noFill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819255"/>
            <a:ext cx="2232248" cy="203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3" name="Picture 2" descr="C:\Documents and Settings\jc230643\Desktop\simon brandl\PB010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982380"/>
            <a:ext cx="2786082" cy="208956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6" name="Picture 3" descr="C:\Documents and Settings\jc230643\Desktop\simon brandl\PB010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38887" y="2000240"/>
            <a:ext cx="2762269" cy="207170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7" name="Picture 4" descr="C:\Documents and Settings\jc230643\Desktop\simon brandl\PB0100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4143380"/>
            <a:ext cx="2786082" cy="208956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8" name="Picture 5" descr="C:\Documents and Settings\jc230643\Desktop\simon brandl\PB0100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4143380"/>
            <a:ext cx="2786082" cy="208956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1" name="TextBox 20"/>
          <p:cNvSpPr txBox="1"/>
          <p:nvPr/>
        </p:nvSpPr>
        <p:spPr>
          <a:xfrm>
            <a:off x="0" y="164305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AU" sz="2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 #17</a:t>
            </a: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AU" sz="2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 #4</a:t>
            </a:r>
          </a:p>
          <a:p>
            <a:pPr algn="ctr"/>
            <a:endParaRPr lang="en-AU" sz="2000" b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371475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5 / 20 pairs homosexual, </a:t>
            </a:r>
            <a:r>
              <a:rPr lang="en-AU" sz="2000" b="1" i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AU" sz="20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&gt; 0.5</a:t>
            </a:r>
          </a:p>
          <a:p>
            <a:pPr algn="ctr"/>
            <a:r>
              <a:rPr lang="en-AU" sz="20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Reproductive function unlikely!</a:t>
            </a:r>
            <a:endParaRPr lang="en-AU" sz="2000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7060" y="1809746"/>
            <a:ext cx="476246" cy="47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95952" y="1785926"/>
            <a:ext cx="476246" cy="47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500570"/>
            <a:ext cx="385752" cy="5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5008" y="4500570"/>
            <a:ext cx="385752" cy="5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cxnSp>
        <p:nvCxnSpPr>
          <p:cNvPr id="27" name="Straight Arrow Connector 26"/>
          <p:cNvCxnSpPr/>
          <p:nvPr/>
        </p:nvCxnSpPr>
        <p:spPr>
          <a:xfrm rot="10800000">
            <a:off x="3857620" y="2786058"/>
            <a:ext cx="214316" cy="1588"/>
          </a:xfrm>
          <a:prstGeom prst="straightConnector1">
            <a:avLst/>
          </a:prstGeom>
          <a:ln w="44450">
            <a:solidFill>
              <a:schemeClr val="bg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000628" y="2784470"/>
            <a:ext cx="214314" cy="1588"/>
          </a:xfrm>
          <a:prstGeom prst="straightConnector1">
            <a:avLst/>
          </a:prstGeom>
          <a:ln w="44450">
            <a:solidFill>
              <a:schemeClr val="bg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>
            <a:off x="3929058" y="5500702"/>
            <a:ext cx="214314" cy="1588"/>
          </a:xfrm>
          <a:prstGeom prst="straightConnector1">
            <a:avLst/>
          </a:prstGeom>
          <a:ln w="44450">
            <a:solidFill>
              <a:schemeClr val="bg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000628" y="5500702"/>
            <a:ext cx="214314" cy="1588"/>
          </a:xfrm>
          <a:prstGeom prst="straightConnector1">
            <a:avLst/>
          </a:prstGeom>
          <a:ln w="44450">
            <a:solidFill>
              <a:schemeClr val="bg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Results and Interpretation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0.09584 -0.04653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0.00186 L 0.11181 0.0018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532 L -0.13021 0.00532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09705 -0.04768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" y="-2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-0.12726 0.00093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11163 0.00093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L 0.09584 0.04792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2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-0.09566 0.0585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" y="2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0" y="164305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buFontTx/>
              <a:buChar char="›"/>
            </a:pPr>
            <a:r>
              <a:rPr lang="de-DE" sz="2400" b="1" dirty="0" err="1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ecological</a:t>
            </a:r>
            <a:r>
              <a:rPr lang="de-DE" sz="24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dirty="0" err="1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benefits</a:t>
            </a:r>
            <a:endParaRPr lang="de-DE" sz="24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lvl="0" indent="-177800"/>
            <a:endParaRPr lang="de-DE" sz="2400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lvl="0" indent="-177800">
              <a:buFontTx/>
              <a:buChar char="›"/>
            </a:pPr>
            <a:r>
              <a:rPr lang="de-DE" sz="2400" dirty="0" err="1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behavioural</a:t>
            </a:r>
            <a:r>
              <a:rPr lang="de-DE" sz="24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dirty="0" err="1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differences</a:t>
            </a:r>
            <a:endParaRPr lang="de-DE" sz="2400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AU" sz="2000" dirty="0" smtClean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AU" sz="2000" b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Results and Interpretation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Pairing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124744"/>
            <a:ext cx="3131823" cy="234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34" descr="CDAppt.png"/>
          <p:cNvPicPr>
            <a:picLocks noChangeAspect="1"/>
          </p:cNvPicPr>
          <p:nvPr/>
        </p:nvPicPr>
        <p:blipFill>
          <a:blip r:embed="rId6" cstate="print"/>
          <a:srcRect l="538" t="13036" r="538" b="1304"/>
          <a:stretch>
            <a:fillRect/>
          </a:stretch>
        </p:blipFill>
        <p:spPr>
          <a:xfrm>
            <a:off x="36000" y="3566662"/>
            <a:ext cx="9108000" cy="325533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="" xmlns:p14="http://schemas.microsoft.com/office/powerpoint/2010/main" val="411575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4314" y="285728"/>
            <a:ext cx="7572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Results and Interpretation </a:t>
            </a:r>
            <a:r>
              <a:rPr lang="en-US" sz="2800" b="1" baseline="-25000" dirty="0" smtClean="0">
                <a:solidFill>
                  <a:srgbClr val="95B3D7"/>
                </a:solidFill>
                <a:latin typeface="Times New Roman" pitchFamily="18" charset="0"/>
                <a:cs typeface="Times New Roman" pitchFamily="18" charset="0"/>
              </a:rPr>
              <a:t>Ecology</a:t>
            </a:r>
            <a:endParaRPr lang="en-US" sz="2800" b="1" i="1" dirty="0">
              <a:solidFill>
                <a:srgbClr val="95B3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sp>
        <p:nvSpPr>
          <p:cNvPr id="31" name="Rectangle 30"/>
          <p:cNvSpPr/>
          <p:nvPr/>
        </p:nvSpPr>
        <p:spPr>
          <a:xfrm rot="10800000" flipV="1">
            <a:off x="-32" y="954388"/>
            <a:ext cx="764383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 rot="5400000" flipV="1">
            <a:off x="-441518" y="512901"/>
            <a:ext cx="928695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3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innerShdw blurRad="647700" dist="50800">
              <a:prstClr val="black">
                <a:alpha val="10000"/>
              </a:prstClr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072074"/>
            <a:ext cx="2802204" cy="167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07053" flipH="1">
            <a:off x="1792424" y="4427320"/>
            <a:ext cx="2192587" cy="136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6000768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852438">
            <a:off x="5214942" y="4544358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31386" flipH="1">
            <a:off x="3786182" y="5544490"/>
            <a:ext cx="525649" cy="31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9712" flipH="1">
            <a:off x="3398237" y="4064643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98865">
            <a:off x="4286248" y="4972986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33876" flipH="1">
            <a:off x="4500562" y="4472920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35342">
            <a:off x="4643438" y="4044292"/>
            <a:ext cx="428628" cy="255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624832">
            <a:off x="4000496" y="4187168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76116">
            <a:off x="3944597" y="3802217"/>
            <a:ext cx="525650" cy="31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84061">
            <a:off x="2037107" y="1263106"/>
            <a:ext cx="1294934" cy="22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31031" y="1214422"/>
            <a:ext cx="1183977" cy="207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BFF65">
                <a:alpha val="40000"/>
              </a:srgbClr>
            </a:glow>
          </a:effec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84061" flipH="1">
            <a:off x="3328856" y="1949240"/>
            <a:ext cx="220329" cy="38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19528">
            <a:off x="3727082" y="2222212"/>
            <a:ext cx="221488" cy="39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84061">
            <a:off x="3122742" y="1156495"/>
            <a:ext cx="275852" cy="48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47468" flipH="1">
            <a:off x="3305929" y="2510802"/>
            <a:ext cx="228499" cy="404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2571744"/>
            <a:ext cx="245507" cy="434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20157" flipH="1">
            <a:off x="3943886" y="1658728"/>
            <a:ext cx="240260" cy="42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84061" flipH="1">
            <a:off x="4288168" y="2093730"/>
            <a:ext cx="237719" cy="42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84061">
            <a:off x="3548001" y="1451485"/>
            <a:ext cx="245239" cy="43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20157">
            <a:off x="3894989" y="1019281"/>
            <a:ext cx="293679" cy="51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20157" flipH="1">
            <a:off x="4301076" y="1158663"/>
            <a:ext cx="240260" cy="42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FFFF00">
                <a:alpha val="40000"/>
              </a:srgbClr>
            </a:glow>
          </a:effectLst>
        </p:spPr>
      </p:pic>
      <p:pic>
        <p:nvPicPr>
          <p:cNvPr id="45" name="Picture 44" descr="Sdoliatuspptcolou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0" y="2071678"/>
            <a:ext cx="4468960" cy="3181906"/>
          </a:xfrm>
          <a:prstGeom prst="rect">
            <a:avLst/>
          </a:prstGeom>
        </p:spPr>
      </p:pic>
      <p:pic>
        <p:nvPicPr>
          <p:cNvPr id="46" name="Picture 45" descr="Sdoliatuspptcolour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767557">
            <a:off x="4193203" y="1869506"/>
            <a:ext cx="4696369" cy="30822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"/>
                            </p:stCondLst>
                            <p:childTnLst>
                              <p:par>
                                <p:cTn id="10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397000" y="2593975"/>
            <a:ext cx="64690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ARC – Centre of Excellence for Coral Reef Studies,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C </a:t>
            </a:r>
            <a:r>
              <a:rPr lang="en-US" sz="2400" baseline="30000" dirty="0" err="1" smtClean="0">
                <a:solidFill>
                  <a:srgbClr val="FFFFFF"/>
                </a:solidFill>
                <a:latin typeface="Arial" charset="0"/>
              </a:rPr>
              <a:t>Goatley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J Welsh,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J </a:t>
            </a:r>
            <a:r>
              <a:rPr lang="en-US" sz="2400" baseline="30000" dirty="0" err="1" smtClean="0">
                <a:solidFill>
                  <a:srgbClr val="FFFFFF"/>
                </a:solidFill>
                <a:latin typeface="Arial" charset="0"/>
              </a:rPr>
              <a:t>Rizzari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B </a:t>
            </a:r>
            <a:r>
              <a:rPr lang="en-US" sz="2400" baseline="30000" dirty="0" err="1" smtClean="0">
                <a:solidFill>
                  <a:srgbClr val="FFFFFF"/>
                </a:solidFill>
                <a:latin typeface="Arial" charset="0"/>
              </a:rPr>
              <a:t>Bergseth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C </a:t>
            </a:r>
            <a:r>
              <a:rPr lang="en-US" sz="2400" baseline="30000" dirty="0" err="1" smtClean="0">
                <a:solidFill>
                  <a:srgbClr val="FFFFFF"/>
                </a:solidFill>
                <a:latin typeface="Arial" charset="0"/>
              </a:rPr>
              <a:t>Lefevre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S Reilly,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J Tanner,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R Fox,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K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Nicolet,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T </a:t>
            </a:r>
            <a:r>
              <a:rPr lang="en-US" sz="2400" baseline="30000" dirty="0" err="1" smtClean="0">
                <a:solidFill>
                  <a:srgbClr val="FFFFFF"/>
                </a:solidFill>
                <a:latin typeface="Arial" charset="0"/>
              </a:rPr>
              <a:t>Rueger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M Rocker,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A </a:t>
            </a:r>
            <a:r>
              <a:rPr lang="en-US" sz="2400" baseline="30000" dirty="0" err="1" smtClean="0">
                <a:solidFill>
                  <a:srgbClr val="FFFFFF"/>
                </a:solidFill>
                <a:latin typeface="Arial" charset="0"/>
              </a:rPr>
              <a:t>Hoey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K Quigley, C Johansson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VEMCO,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2400" baseline="30000" dirty="0" smtClean="0">
                <a:solidFill>
                  <a:srgbClr val="FFFFFF"/>
                </a:solidFill>
                <a:latin typeface="Arial" charset="0"/>
              </a:rPr>
              <a:t>OIRS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455738" y="1879600"/>
            <a:ext cx="1160462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baseline="30000" dirty="0" smtClean="0">
                <a:solidFill>
                  <a:srgbClr val="FFFFFF"/>
                </a:solidFill>
                <a:latin typeface="Arial" charset="0"/>
              </a:rPr>
              <a:t>Credits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18018852">
            <a:off x="8037510" y="431503"/>
            <a:ext cx="1586216" cy="102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-6000" contrast="-18000"/>
          </a:blip>
          <a:srcRect/>
          <a:stretch>
            <a:fillRect/>
          </a:stretch>
        </p:blipFill>
        <p:spPr bwMode="auto">
          <a:xfrm rot="20123901">
            <a:off x="7674136" y="38925"/>
            <a:ext cx="1415664" cy="9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35000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</Words>
  <Application>Microsoft Office PowerPoint</Application>
  <PresentationFormat>On-screen Show (4:3)</PresentationFormat>
  <Paragraphs>99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Black</vt:lpstr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Simon</cp:lastModifiedBy>
  <cp:revision>396</cp:revision>
  <dcterms:created xsi:type="dcterms:W3CDTF">2011-11-12T05:26:55Z</dcterms:created>
  <dcterms:modified xsi:type="dcterms:W3CDTF">2012-07-07T12:35:19Z</dcterms:modified>
</cp:coreProperties>
</file>